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1" r:id="rId3"/>
    <p:sldId id="256" r:id="rId4"/>
    <p:sldId id="258" r:id="rId5"/>
    <p:sldId id="257" r:id="rId6"/>
    <p:sldId id="262" r:id="rId7"/>
    <p:sldId id="259" r:id="rId8"/>
    <p:sldId id="263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0D4A-131F-4F73-8722-2FF8F47BE402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B34E-AE45-4E70-9ED5-3DCCF7C5A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475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0D4A-131F-4F73-8722-2FF8F47BE402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B34E-AE45-4E70-9ED5-3DCCF7C5A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276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0D4A-131F-4F73-8722-2FF8F47BE402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B34E-AE45-4E70-9ED5-3DCCF7C5A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552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D1F596-25EA-47ED-93D1-F351803F277D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1C9AC-2A05-43A5-965B-5F2F7DC03D04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661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D1F596-25EA-47ED-93D1-F351803F277D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1C9AC-2A05-43A5-965B-5F2F7DC03D04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39555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D1F596-25EA-47ED-93D1-F351803F277D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1C9AC-2A05-43A5-965B-5F2F7DC03D04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3744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7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D1F596-25EA-47ED-93D1-F351803F277D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1C9AC-2A05-43A5-965B-5F2F7DC03D04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0469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D1F596-25EA-47ED-93D1-F351803F277D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1C9AC-2A05-43A5-965B-5F2F7DC03D04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37978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D1F596-25EA-47ED-93D1-F351803F277D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1C9AC-2A05-43A5-965B-5F2F7DC03D04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15911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D1F596-25EA-47ED-93D1-F351803F277D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1C9AC-2A05-43A5-965B-5F2F7DC03D04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02941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3650" y="731520"/>
            <a:ext cx="6679191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3" y="6459787"/>
            <a:ext cx="2618511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D1F596-25EA-47ED-93D1-F351803F277D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7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63705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1C9AC-2A05-43A5-965B-5F2F7DC03D04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63705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63705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0095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0D4A-131F-4F73-8722-2FF8F47BE402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B34E-AE45-4E70-9ED5-3DCCF7C5A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877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7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936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907024"/>
            <a:ext cx="1011936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D1F596-25EA-47ED-93D1-F351803F277D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1C9AC-2A05-43A5-965B-5F2F7DC03D04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5699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D1F596-25EA-47ED-93D1-F351803F277D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1C9AC-2A05-43A5-965B-5F2F7DC03D04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76089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14780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14779"/>
            <a:ext cx="7734300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D1F596-25EA-47ED-93D1-F351803F277D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1C9AC-2A05-43A5-965B-5F2F7DC03D04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468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0D4A-131F-4F73-8722-2FF8F47BE402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B34E-AE45-4E70-9ED5-3DCCF7C5A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529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0D4A-131F-4F73-8722-2FF8F47BE402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B34E-AE45-4E70-9ED5-3DCCF7C5A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60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0D4A-131F-4F73-8722-2FF8F47BE402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B34E-AE45-4E70-9ED5-3DCCF7C5A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34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0D4A-131F-4F73-8722-2FF8F47BE402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B34E-AE45-4E70-9ED5-3DCCF7C5A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218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0D4A-131F-4F73-8722-2FF8F47BE402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B34E-AE45-4E70-9ED5-3DCCF7C5A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579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0D4A-131F-4F73-8722-2FF8F47BE402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B34E-AE45-4E70-9ED5-3DCCF7C5A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972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0D4A-131F-4F73-8722-2FF8F47BE402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B34E-AE45-4E70-9ED5-3DCCF7C5A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56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A0D4A-131F-4F73-8722-2FF8F47BE402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BB34E-AE45-4E70-9ED5-3DCCF7C5A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3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79" y="1845734"/>
            <a:ext cx="100584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D1F596-25EA-47ED-93D1-F351803F277D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1C9AC-2A05-43A5-965B-5F2F7DC03D04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7394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401"/>
            <a:ext cx="6287069" cy="313630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1990100" y="2076148"/>
            <a:ext cx="5417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Collège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SSCC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Bickfaya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90100" y="3338033"/>
            <a:ext cx="82371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UNITE II Neurobiologie Comportement humain et santé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Chapitre 5. Drogues et toxicomanie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0"/>
            <a:r>
              <a:rPr lang="fr-F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 1 La toxicomanie - un paradis artificiel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686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4782" y="218223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sz="8900" b="1" dirty="0">
                <a:solidFill>
                  <a:srgbClr val="FFFF00"/>
                </a:solidFill>
              </a:rPr>
              <a:t>La toxicomanie</a:t>
            </a:r>
            <a:br>
              <a:rPr lang="fr-FR" sz="8900" b="1" dirty="0">
                <a:solidFill>
                  <a:srgbClr val="FFFF00"/>
                </a:solidFill>
              </a:rPr>
            </a:br>
            <a:r>
              <a:rPr lang="fr-FR" sz="8900" b="1" dirty="0">
                <a:solidFill>
                  <a:srgbClr val="FFFF00"/>
                </a:solidFill>
              </a:rPr>
              <a:t>un paradis artificiel</a:t>
            </a:r>
            <a:r>
              <a:rPr lang="fr-FR" dirty="0">
                <a:solidFill>
                  <a:srgbClr val="FFFF00"/>
                </a:solidFill>
              </a:rPr>
              <a:t>.</a:t>
            </a:r>
            <a:br>
              <a:rPr lang="en-US" dirty="0">
                <a:solidFill>
                  <a:srgbClr val="FFFF00"/>
                </a:solidFill>
              </a:rPr>
            </a:b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33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b="1" dirty="0">
                <a:solidFill>
                  <a:srgbClr val="FFFF00"/>
                </a:solidFill>
              </a:rPr>
              <a:t>Qu’est ce que la toxicomanie?</a:t>
            </a:r>
            <a:br>
              <a:rPr lang="fr-FR" b="1" dirty="0">
                <a:solidFill>
                  <a:srgbClr val="FFFF00"/>
                </a:solidFill>
              </a:rPr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2279"/>
            <a:ext cx="10515600" cy="4351338"/>
          </a:xfrm>
        </p:spPr>
        <p:txBody>
          <a:bodyPr/>
          <a:lstStyle/>
          <a:p>
            <a:pPr marL="0" lvl="0" indent="0">
              <a:buNone/>
            </a:pPr>
            <a:r>
              <a:rPr lang="fr-FR" sz="4000" b="1" u="sng" dirty="0">
                <a:solidFill>
                  <a:srgbClr val="FFFF00"/>
                </a:solidFill>
              </a:rPr>
              <a:t>Toxicomanie ou addiction</a:t>
            </a:r>
            <a:endParaRPr lang="en-US" sz="4000" b="1" u="sng" dirty="0">
              <a:solidFill>
                <a:srgbClr val="FFFF00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fr-FR" sz="3200" dirty="0">
                <a:solidFill>
                  <a:srgbClr val="FFFF00"/>
                </a:solidFill>
              </a:rPr>
              <a:t>Consommation de substances généralement toxiques sans justification thérapeutique évoluant vers un besoin incontrôlable de continuer à consommer le produit accompagné de dépendances (physique et psychique) et de tolérance qui ont des conséquences néfastes sur la vie quotidienne. (émotive, sociale, économique…)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673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solidFill>
                  <a:srgbClr val="FFFF00"/>
                </a:solidFill>
              </a:rPr>
              <a:t>Recueil</a:t>
            </a:r>
            <a:r>
              <a:rPr lang="en-US" b="1" u="sng" dirty="0">
                <a:solidFill>
                  <a:srgbClr val="FFFF00"/>
                </a:solidFill>
              </a:rPr>
              <a:t> des conceptions des </a:t>
            </a:r>
            <a:r>
              <a:rPr lang="fr-FR" b="1" u="sng" dirty="0">
                <a:solidFill>
                  <a:srgbClr val="FFFF00"/>
                </a:solidFill>
              </a:rPr>
              <a:t>élèves</a:t>
            </a:r>
            <a:r>
              <a:rPr lang="en-US" b="1" u="sng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z="3600" dirty="0">
                <a:solidFill>
                  <a:srgbClr val="FFFF00"/>
                </a:solidFill>
              </a:rPr>
              <a:t>Pourquoi « paradis »?</a:t>
            </a:r>
          </a:p>
          <a:p>
            <a:pPr lvl="0"/>
            <a:r>
              <a:rPr lang="fr-FR" sz="3600" dirty="0">
                <a:solidFill>
                  <a:srgbClr val="FFFF00"/>
                </a:solidFill>
              </a:rPr>
              <a:t>Pourquoi « artificiel » ?</a:t>
            </a:r>
            <a:endParaRPr lang="en-US" sz="3600" dirty="0">
              <a:solidFill>
                <a:srgbClr val="FFFF00"/>
              </a:solidFill>
            </a:endParaRPr>
          </a:p>
          <a:p>
            <a:pPr lvl="0"/>
            <a:r>
              <a:rPr lang="fr-FR" sz="3600" dirty="0">
                <a:solidFill>
                  <a:srgbClr val="FFFF00"/>
                </a:solidFill>
              </a:rPr>
              <a:t>Causes possibles conduisant à la toxicomanie ?</a:t>
            </a:r>
            <a:endParaRPr lang="en-US" sz="3600" dirty="0">
              <a:solidFill>
                <a:srgbClr val="FFFF00"/>
              </a:solidFill>
            </a:endParaRPr>
          </a:p>
          <a:p>
            <a:pPr lvl="0"/>
            <a:r>
              <a:rPr lang="fr-FR" sz="3600" dirty="0">
                <a:solidFill>
                  <a:srgbClr val="FFFF00"/>
                </a:solidFill>
              </a:rPr>
              <a:t>Profil d’un toxicomane ? </a:t>
            </a:r>
            <a:endParaRPr lang="en-US" sz="3600" dirty="0">
              <a:solidFill>
                <a:srgbClr val="FFFF00"/>
              </a:solidFill>
            </a:endParaRPr>
          </a:p>
          <a:p>
            <a:pPr lvl="0"/>
            <a:r>
              <a:rPr lang="fr-FR" sz="3600" dirty="0">
                <a:solidFill>
                  <a:srgbClr val="FFFF00"/>
                </a:solidFill>
              </a:rPr>
              <a:t>Dangers (sevrage) ?...</a:t>
            </a:r>
            <a:endParaRPr lang="en-US" sz="3600" dirty="0">
              <a:solidFill>
                <a:srgbClr val="FFFF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827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9134" y="128732"/>
            <a:ext cx="9000237" cy="6454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465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FFFF00"/>
                </a:solidFill>
              </a:rPr>
              <a:t>Classification des drogues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fr-FR" dirty="0">
                <a:solidFill>
                  <a:srgbClr val="FFFF00"/>
                </a:solidFill>
              </a:rPr>
              <a:t>Les drogues sont classées selon </a:t>
            </a:r>
            <a:r>
              <a:rPr lang="fr-FR" b="1" u="sng" dirty="0">
                <a:solidFill>
                  <a:srgbClr val="FFFF00"/>
                </a:solidFill>
              </a:rPr>
              <a:t>leurs effets</a:t>
            </a:r>
            <a:r>
              <a:rPr lang="fr-FR" dirty="0">
                <a:solidFill>
                  <a:srgbClr val="FFFF00"/>
                </a:solidFill>
              </a:rPr>
              <a:t>:</a:t>
            </a:r>
            <a:endParaRPr lang="en-US" dirty="0">
              <a:solidFill>
                <a:srgbClr val="FFFF00"/>
              </a:solidFill>
            </a:endParaRPr>
          </a:p>
          <a:p>
            <a:pPr lvl="0"/>
            <a:r>
              <a:rPr lang="fr-FR" dirty="0">
                <a:solidFill>
                  <a:srgbClr val="FFFF00"/>
                </a:solidFill>
              </a:rPr>
              <a:t>Stimulants : activent les réponses comportementales de l’individu, son éveil, son énergie…</a:t>
            </a:r>
            <a:endParaRPr lang="en-US" dirty="0">
              <a:solidFill>
                <a:srgbClr val="FFFF00"/>
              </a:solidFill>
            </a:endParaRPr>
          </a:p>
          <a:p>
            <a:pPr lvl="0"/>
            <a:r>
              <a:rPr lang="fr-FR" dirty="0">
                <a:solidFill>
                  <a:srgbClr val="FFFF00"/>
                </a:solidFill>
              </a:rPr>
              <a:t>Sédatifs : tranquillisant, adoucissant, anesthésiant…</a:t>
            </a:r>
            <a:endParaRPr lang="en-US" dirty="0">
              <a:solidFill>
                <a:srgbClr val="FFFF00"/>
              </a:solidFill>
            </a:endParaRPr>
          </a:p>
          <a:p>
            <a:pPr lvl="0"/>
            <a:r>
              <a:rPr lang="fr-FR" dirty="0">
                <a:solidFill>
                  <a:srgbClr val="FFFF00"/>
                </a:solidFill>
              </a:rPr>
              <a:t>Hallucinogènes : modification de la perception, des processus de pensée et de l’humeur.</a:t>
            </a: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FFFF00"/>
                </a:solidFill>
              </a:rPr>
              <a:t>N.B : tableau page 96 - les types sont à retenir sans les sous types. 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487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0719"/>
            <a:ext cx="10515600" cy="1325563"/>
          </a:xfrm>
        </p:spPr>
        <p:txBody>
          <a:bodyPr>
            <a:normAutofit/>
          </a:bodyPr>
          <a:lstStyle/>
          <a:p>
            <a:r>
              <a:rPr lang="fr-FR" sz="3600" b="1" u="sng" dirty="0">
                <a:solidFill>
                  <a:srgbClr val="FFFF00"/>
                </a:solidFill>
              </a:rPr>
              <a:t>Dégager les </a:t>
            </a:r>
            <a:r>
              <a:rPr lang="fr-FR" sz="3600" b="1" u="sng" dirty="0">
                <a:solidFill>
                  <a:srgbClr val="FFFF00"/>
                </a:solidFill>
                <a:latin typeface="+mn-lt"/>
              </a:rPr>
              <a:t>caractéristiques</a:t>
            </a:r>
            <a:r>
              <a:rPr lang="fr-FR" sz="3600" b="1" u="sng" dirty="0">
                <a:solidFill>
                  <a:srgbClr val="FFFF00"/>
                </a:solidFill>
              </a:rPr>
              <a:t> d’une drogue.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7662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dirty="0">
                <a:solidFill>
                  <a:srgbClr val="FFFF00"/>
                </a:solidFill>
              </a:rPr>
              <a:t>La nicotine se dissout facilement dans la salive. Elle traverse les muqueuses et passe dans le sang qui la transporte rapidement dans tout le corps.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fr-FR" dirty="0">
                <a:solidFill>
                  <a:srgbClr val="FFFF00"/>
                </a:solidFill>
              </a:rPr>
              <a:t>Parvenue au cerveau, la nicotine produit des effets excitants et accélère la libération des substances naturelles euphorisantes. A l’effet excitant du tabac, s’ajoute une impression de relaxation.</a:t>
            </a:r>
            <a:endParaRPr lang="en-US" dirty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r>
              <a:rPr lang="fr-FR" dirty="0">
                <a:solidFill>
                  <a:srgbClr val="FFFF00"/>
                </a:solidFill>
              </a:rPr>
              <a:t>Ces effets permettent un usage répété du tabac, sans inconvénients apparents. Cependant, il arrive un stade où la privation s’accompagne de troubles physiques (maux de tête, nausée…) ; et de troubles psychiques (l’individu ne peut plus s’en passer et devient irrité) et finit par augmenter les doses pour obtenir les effets recherchés.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434905" y="4276578"/>
            <a:ext cx="2996418" cy="393896"/>
          </a:xfrm>
          <a:prstGeom prst="roundRect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ounded Rectangle 6"/>
          <p:cNvSpPr/>
          <p:nvPr/>
        </p:nvSpPr>
        <p:spPr>
          <a:xfrm>
            <a:off x="1534368" y="5001998"/>
            <a:ext cx="2996418" cy="393896"/>
          </a:xfrm>
          <a:prstGeom prst="roundRect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ounded Rectangle 7"/>
          <p:cNvSpPr/>
          <p:nvPr/>
        </p:nvSpPr>
        <p:spPr>
          <a:xfrm>
            <a:off x="9472613" y="4276578"/>
            <a:ext cx="2015196" cy="393896"/>
          </a:xfrm>
          <a:prstGeom prst="roundRect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ounded Rectangle 8"/>
          <p:cNvSpPr/>
          <p:nvPr/>
        </p:nvSpPr>
        <p:spPr>
          <a:xfrm>
            <a:off x="704924" y="4608102"/>
            <a:ext cx="2015196" cy="393896"/>
          </a:xfrm>
          <a:prstGeom prst="roundRect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3860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 err="1">
                <a:solidFill>
                  <a:srgbClr val="FFFF00"/>
                </a:solidFill>
              </a:rPr>
              <a:t>Caractéristiques</a:t>
            </a:r>
            <a:r>
              <a:rPr lang="en-US" sz="3600" b="1" u="sng" dirty="0">
                <a:solidFill>
                  <a:srgbClr val="FFFF00"/>
                </a:solidFill>
              </a:rPr>
              <a:t> </a:t>
            </a:r>
            <a:r>
              <a:rPr lang="en-US" sz="3600" b="1" u="sng" dirty="0" err="1">
                <a:solidFill>
                  <a:srgbClr val="FFFF00"/>
                </a:solidFill>
              </a:rPr>
              <a:t>d’une</a:t>
            </a:r>
            <a:r>
              <a:rPr lang="en-US" sz="3600" b="1" u="sng" dirty="0">
                <a:solidFill>
                  <a:srgbClr val="FFFF00"/>
                </a:solidFill>
              </a:rPr>
              <a:t> drogue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u="sng" dirty="0">
                <a:solidFill>
                  <a:srgbClr val="FFFF00"/>
                </a:solidFill>
              </a:rPr>
              <a:t>La dépendance physique</a:t>
            </a:r>
            <a:r>
              <a:rPr lang="fr-FR" dirty="0">
                <a:solidFill>
                  <a:srgbClr val="FFFF00"/>
                </a:solidFill>
              </a:rPr>
              <a:t> :</a:t>
            </a: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FFFF00"/>
                </a:solidFill>
              </a:rPr>
              <a:t>Apparition de malaise survenant suite à une privation (syndrome de sevrage).</a:t>
            </a:r>
            <a:endParaRPr lang="en-US" dirty="0">
              <a:solidFill>
                <a:srgbClr val="FFFF00"/>
              </a:solidFill>
            </a:endParaRPr>
          </a:p>
          <a:p>
            <a:pPr lvl="0"/>
            <a:r>
              <a:rPr lang="fr-FR" u="sng" dirty="0">
                <a:solidFill>
                  <a:srgbClr val="FFFF00"/>
                </a:solidFill>
              </a:rPr>
              <a:t>La dépendance psychique ou accoutumance</a:t>
            </a:r>
            <a:r>
              <a:rPr lang="fr-FR" dirty="0">
                <a:solidFill>
                  <a:srgbClr val="FFFF00"/>
                </a:solidFill>
              </a:rPr>
              <a:t> :</a:t>
            </a: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FFFF00"/>
                </a:solidFill>
              </a:rPr>
              <a:t>Désir incontrôlé de renouveler la prise de drogue (vu les sensations agréables au début de la prise de drogues).</a:t>
            </a:r>
            <a:endParaRPr lang="en-US" dirty="0">
              <a:solidFill>
                <a:srgbClr val="FFFF00"/>
              </a:solidFill>
            </a:endParaRPr>
          </a:p>
          <a:p>
            <a:pPr lvl="0"/>
            <a:r>
              <a:rPr lang="fr-FR" u="sng" dirty="0">
                <a:solidFill>
                  <a:srgbClr val="FFFF00"/>
                </a:solidFill>
              </a:rPr>
              <a:t>La tolérance</a:t>
            </a:r>
            <a:r>
              <a:rPr lang="fr-FR" dirty="0">
                <a:solidFill>
                  <a:srgbClr val="FFFF00"/>
                </a:solidFill>
              </a:rPr>
              <a:t> : </a:t>
            </a: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FFFF00"/>
                </a:solidFill>
              </a:rPr>
              <a:t>Etat adaptatif de l’organisme qui conduit à la nécessité d’augmenter la dose afin d’obtenir l’effet désiré. (overdose)</a:t>
            </a:r>
            <a:endParaRPr lang="en-US" dirty="0">
              <a:solidFill>
                <a:srgbClr val="FFFF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82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382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Retrospect</vt:lpstr>
      <vt:lpstr>PowerPoint Presentation</vt:lpstr>
      <vt:lpstr>La toxicomanie un paradis artificiel. </vt:lpstr>
      <vt:lpstr>Qu’est ce que la toxicomanie? </vt:lpstr>
      <vt:lpstr>Recueil des conceptions des élèves.</vt:lpstr>
      <vt:lpstr>PowerPoint Presentation</vt:lpstr>
      <vt:lpstr>Classification des drogues</vt:lpstr>
      <vt:lpstr>Dégager les caractéristiques d’une drogue. </vt:lpstr>
      <vt:lpstr>Caractéristiques d’une drogue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toxicomanie un paradis artificiel. </dc:title>
  <dc:creator>Maher Fattouh</dc:creator>
  <cp:lastModifiedBy>Admin</cp:lastModifiedBy>
  <cp:revision>38</cp:revision>
  <dcterms:created xsi:type="dcterms:W3CDTF">2019-11-18T05:52:18Z</dcterms:created>
  <dcterms:modified xsi:type="dcterms:W3CDTF">2023-12-07T06:35:14Z</dcterms:modified>
</cp:coreProperties>
</file>